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  <p:sldMasterId id="2147483762" r:id="rId2"/>
  </p:sldMasterIdLst>
  <p:sldIdLst>
    <p:sldId id="256" r:id="rId3"/>
    <p:sldId id="257" r:id="rId4"/>
    <p:sldId id="259" r:id="rId5"/>
    <p:sldId id="263" r:id="rId6"/>
    <p:sldId id="258" r:id="rId7"/>
    <p:sldId id="271" r:id="rId8"/>
    <p:sldId id="272" r:id="rId9"/>
    <p:sldId id="260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75BB5A-022E-A8F2-4E75-4B89F9535BD3}" v="607" dt="2024-02-19T16:05:23.440"/>
    <p1510:client id="{9C6F28B7-07F1-97F8-EE05-14D8DA89C986}" v="126" dt="2024-02-19T14:23:44.0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73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187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055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404630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642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7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023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3025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235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5432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94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928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70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16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343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9392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321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252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6621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4768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786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82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96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1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81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5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768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2/19/2024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79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7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75A9B-4D0A-46AE-864D-1793274F2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000000"/>
                </a:solidFill>
              </a:rPr>
              <a:t>Final project on music platform </a:t>
            </a:r>
            <a:r>
              <a:rPr lang="en-US" sz="4000" dirty="0" err="1">
                <a:solidFill>
                  <a:srgbClr val="000000"/>
                </a:solidFill>
              </a:rPr>
              <a:t>bandsintown</a:t>
            </a:r>
            <a:r>
              <a:rPr lang="en-US" sz="3400" dirty="0">
                <a:solidFill>
                  <a:srgbClr val="000000"/>
                </a:solidFill>
              </a:rPr>
              <a:t> 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7" name="Picture Placeholder 6" descr="A collage of people posing for the camera&#10;&#10;Description automatically generated">
            <a:extLst>
              <a:ext uri="{FF2B5EF4-FFF2-40B4-BE49-F238E27FC236}">
                <a16:creationId xmlns:a16="http://schemas.microsoft.com/office/drawing/2014/main" id="{E00793C1-2F32-CD16-5015-C8847B4003B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30092" r="1236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42A32D3-CB0A-44A4-8ADE-848453307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7545" y="3007389"/>
            <a:ext cx="4869179" cy="30658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ITC 6000 </a:t>
            </a:r>
            <a:endParaRPr lang="en-US" sz="1800" dirty="0">
              <a:solidFill>
                <a:srgbClr val="000000"/>
              </a:solidFill>
            </a:endParaRPr>
          </a:p>
          <a:p>
            <a:pPr indent="-182880">
              <a:lnSpc>
                <a:spcPct val="90000"/>
              </a:lnSpc>
              <a:spcBef>
                <a:spcPts val="1200"/>
              </a:spcBef>
              <a:buFont typeface="Wingdings" pitchFamily="2" charset="2"/>
              <a:buChar char="§"/>
            </a:pPr>
            <a:r>
              <a:rPr lang="en-US" sz="1800">
                <a:solidFill>
                  <a:srgbClr val="000000"/>
                </a:solidFill>
              </a:rPr>
              <a:t>Presentation Slides by Sean McLean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57380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EC78E3E1-BBBA-4058-AAEB-714F04B0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6860FA5-CE2B-4019-8FD1-031D7D84E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92DF474-2C37-4DC7-B889-E88EAADEA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B207D-4225-4314-9A4F-2E0CAD57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RECOMMENDATIONS &amp; NEXT STEPS</a:t>
            </a:r>
            <a:br>
              <a:rPr lang="en-US" sz="2700"/>
            </a:br>
            <a:br>
              <a:rPr lang="en-US" sz="2700"/>
            </a:br>
            <a:endParaRPr lang="en-US" sz="2700" b="1"/>
          </a:p>
        </p:txBody>
      </p:sp>
      <p:pic>
        <p:nvPicPr>
          <p:cNvPr id="3" name="Picture 2" descr="A group of people singing and playing instruments&#10;&#10;Description automatically generated">
            <a:extLst>
              <a:ext uri="{FF2B5EF4-FFF2-40B4-BE49-F238E27FC236}">
                <a16:creationId xmlns:a16="http://schemas.microsoft.com/office/drawing/2014/main" id="{F412D512-01A5-331F-0916-02A0A6688E3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819" r="18183"/>
          <a:stretch/>
        </p:blipFill>
        <p:spPr>
          <a:xfrm>
            <a:off x="633999" y="1295310"/>
            <a:ext cx="6882269" cy="4277641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C192C6-5B2D-0031-AD81-7EF99C4B6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56351" y="2121408"/>
            <a:ext cx="354403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</a:pPr>
            <a:r>
              <a:rPr lang="en-US" sz="1600" b="1" cap="all" dirty="0">
                <a:solidFill>
                  <a:schemeClr val="tx1"/>
                </a:solidFill>
              </a:rPr>
              <a:t>UNDERSTANDING THE ROLE OF DATABASES</a:t>
            </a:r>
            <a:br>
              <a:rPr lang="en-US" sz="1600" b="1" cap="all" dirty="0"/>
            </a:br>
            <a:br>
              <a:rPr lang="en-US" sz="1600" b="1" cap="all" dirty="0"/>
            </a:br>
            <a:r>
              <a:rPr lang="en-US" sz="1600" b="1" cap="all" dirty="0">
                <a:solidFill>
                  <a:schemeClr val="tx1"/>
                </a:solidFill>
              </a:rPr>
              <a:t>EFFICIENT DATA RETRIEVAL WITH SQL</a:t>
            </a:r>
            <a:br>
              <a:rPr lang="en-US" sz="1600" b="1" cap="all" dirty="0"/>
            </a:br>
            <a:br>
              <a:rPr lang="en-US" sz="1600" b="1" cap="all" dirty="0"/>
            </a:br>
            <a:r>
              <a:rPr lang="en-US" sz="1600" b="1" cap="all" dirty="0">
                <a:solidFill>
                  <a:schemeClr val="tx1"/>
                </a:solidFill>
              </a:rPr>
              <a:t>SCALABILITY FOR FUTURE GROWTH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029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01A3CA1B-1530-4046-A299-90F41FE7F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126A6064-3EEB-4D82-B8AB-85EC8287E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70EB3F8A-0655-4D47-B546-F7EC731E0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FC563705-9678-4052-A909-B5114B9A2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22FEEF27-DE57-43BD-AD75-1F367403B6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FD8743C-1783-4FB1-8E50-F0FC3ED87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76" y="0"/>
            <a:ext cx="12192000" cy="6858001"/>
            <a:chOff x="-3176" y="0"/>
            <a:chExt cx="12192000" cy="6858001"/>
          </a:xfrm>
        </p:grpSpPr>
        <p:sp useBgFill="1">
          <p:nvSpPr>
            <p:cNvPr id="122" name="Rectangle 121">
              <a:extLst>
                <a:ext uri="{FF2B5EF4-FFF2-40B4-BE49-F238E27FC236}">
                  <a16:creationId xmlns:a16="http://schemas.microsoft.com/office/drawing/2014/main" id="{2AEC1695-FF49-476A-B04F-CA6264507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88824" cy="685800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E22257D9-F0E6-44D6-B8F2-B0059A2B3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176" y="0"/>
              <a:ext cx="12192000" cy="6858000"/>
            </a:xfrm>
            <a:prstGeom prst="rect">
              <a:avLst/>
            </a:prstGeom>
          </p:spPr>
        </p:pic>
      </p:grp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20AC2FD-9C9F-4609-914D-6112A3185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501856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4A8DBB-68C8-4929-BA0D-B81FA200C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753228"/>
            <a:ext cx="4196478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Overview Of The Challenge</a:t>
            </a: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CC5A3D5-3BFE-47FD-80E4-9076ECAF54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5029200" cy="2027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88CB2D-D352-4C6E-B131-E400AAF10D57}"/>
              </a:ext>
            </a:extLst>
          </p:cNvPr>
          <p:cNvSpPr txBox="1"/>
          <p:nvPr/>
        </p:nvSpPr>
        <p:spPr>
          <a:xfrm>
            <a:off x="680321" y="2336873"/>
            <a:ext cx="41242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6286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The goal is to examine the platform's user features and enhance recommendation systems to personalize search histories, leading to optimal concert, artist, venue, and event suggestions. </a:t>
            </a:r>
          </a:p>
          <a:p>
            <a:pPr marL="34290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6286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Addressing this business challenge involves analyzing user tracking system requirements and constructing a comprehensive one-stop experience for discovering and purchasing concert tickets.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7E45DA9-7D26-4B39-8D40-6DBA171A1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7" y="488844"/>
            <a:ext cx="3378077" cy="352604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oster with text and images&#10;&#10;Description automatically generated">
            <a:extLst>
              <a:ext uri="{FF2B5EF4-FFF2-40B4-BE49-F238E27FC236}">
                <a16:creationId xmlns:a16="http://schemas.microsoft.com/office/drawing/2014/main" id="{63AD874A-183D-14DE-D085-8B6EF0FA5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941" y="718144"/>
            <a:ext cx="3056465" cy="3056465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38FCB955-9576-4C78-BABF-20937A9D1E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79" y="488844"/>
            <a:ext cx="2739690" cy="248087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6CCD1EB-9408-4CB6-AE2C-F4910716A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198" y="4169238"/>
            <a:ext cx="3378077" cy="220937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276A3BD-889E-43C9-988C-DE6A00B69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67680" y="3130583"/>
            <a:ext cx="2739690" cy="324803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AFCCFF37-4AC2-F64B-1879-37DF9F5BE6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5072" y="3521018"/>
            <a:ext cx="2451617" cy="245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318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0">
              <a:schemeClr val="tx1"/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3C12B-3B81-4E18-B0DB-24CF18E0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000" dirty="0"/>
              <a:t>User Personna's of the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3FC24-6D88-4891-B940-3C313F487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Music Streamers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4C2D4B-E8FB-4BED-9BBE-DF91C70CCA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2600" dirty="0">
                <a:solidFill>
                  <a:schemeClr val="bg1"/>
                </a:solidFill>
              </a:rPr>
              <a:t>Concert Goers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A07435-66BE-4CD7-94A1-971FA28AA4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 </a:t>
            </a:r>
            <a:r>
              <a:rPr lang="en-US" sz="2600" dirty="0">
                <a:solidFill>
                  <a:schemeClr val="bg1"/>
                </a:solidFill>
              </a:rPr>
              <a:t>Artist Followers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0CF6BA0-58E2-4DA9-A2FC-823DA4B40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46" y="3641823"/>
            <a:ext cx="2830399" cy="1592099"/>
          </a:xfrm>
          <a:prstGeom prst="rect">
            <a:avLst/>
          </a:prstGeom>
        </p:spPr>
      </p:pic>
      <p:pic>
        <p:nvPicPr>
          <p:cNvPr id="4" name="Picture 5" descr="Diagram&#10;&#10;Description automatically generated">
            <a:extLst>
              <a:ext uri="{FF2B5EF4-FFF2-40B4-BE49-F238E27FC236}">
                <a16:creationId xmlns:a16="http://schemas.microsoft.com/office/drawing/2014/main" id="{B9ED8302-F34E-933B-0C56-CDFDDC995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9828" y="3538190"/>
            <a:ext cx="2743199" cy="1813619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F491E44E-93A7-0CA5-7F07-C19AA4CB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638" y="3424162"/>
            <a:ext cx="2344058" cy="23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58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4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9768E99-C7B7-49BE-96DA-3BA56BAFD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3612" y="484632"/>
            <a:ext cx="3816774" cy="1609344"/>
          </a:xfr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Business rules</a:t>
            </a:r>
          </a:p>
        </p:txBody>
      </p:sp>
      <p:pic>
        <p:nvPicPr>
          <p:cNvPr id="6" name="Picture Placeholder 5" descr="A screenshot of a phone&#10;&#10;Description automatically generated">
            <a:extLst>
              <a:ext uri="{FF2B5EF4-FFF2-40B4-BE49-F238E27FC236}">
                <a16:creationId xmlns:a16="http://schemas.microsoft.com/office/drawing/2014/main" id="{B3AAE6BD-0D79-69AE-5F2F-D0B98B5716A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6"/>
          <a:srcRect l="31604" r="6479"/>
          <a:stretch/>
        </p:blipFill>
        <p:spPr>
          <a:xfrm>
            <a:off x="3343" y="10"/>
            <a:ext cx="7548923" cy="68579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C3A9D90-B2E0-444A-9C6C-41F06C17C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883611" y="2121408"/>
            <a:ext cx="3816774" cy="40507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Required User Account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User Experience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Recommendation Systems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Geographic Awareness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Community Values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Inclusivity</a:t>
            </a:r>
            <a:endParaRPr lang="en-US" sz="2400" dirty="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600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5528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F9C2BBD-AAF7-4C85-9BE4-E4C2F5235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EEF8B78-E487-4E1A-8945-35B4041B0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9B4F0B3-5A15-4AAD-B054-8BA92098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CCA43FE3-BC3A-4163-B2D9-721AA0F6F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488AAD42-9F71-4F14-AE1E-C05DCFC60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1263F-749F-4464-9E62-7D590EF7B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063262"/>
            <a:ext cx="3739278" cy="266113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en-US" sz="3400" dirty="0">
                <a:solidFill>
                  <a:srgbClr val="FFFFFF"/>
                </a:solidFill>
              </a:rPr>
              <a:t>User Is The Centerpiece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/>
            </a:br>
            <a:r>
              <a:rPr lang="en-US" sz="3400" dirty="0">
                <a:solidFill>
                  <a:srgbClr val="FFFFFF"/>
                </a:solidFill>
              </a:rPr>
              <a:t>One-Stop Experience</a:t>
            </a:r>
            <a:br>
              <a:rPr lang="en-US" sz="3400" dirty="0">
                <a:solidFill>
                  <a:srgbClr val="FFFFFF"/>
                </a:solidFill>
              </a:rPr>
            </a:br>
            <a:br>
              <a:rPr lang="en-US" sz="3400" dirty="0"/>
            </a:br>
            <a:r>
              <a:rPr lang="en-US" sz="3400" dirty="0">
                <a:solidFill>
                  <a:srgbClr val="FFFFFF"/>
                </a:solidFill>
              </a:rPr>
              <a:t>Table of 50 Rows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1270EE-EB63-43B0-A541-174CFA788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323" y="5101298"/>
            <a:ext cx="3739277" cy="1116622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2000" u="sng" dirty="0">
                <a:solidFill>
                  <a:srgbClr val="FFFFFF"/>
                </a:solidFill>
              </a:rPr>
              <a:t> ER Diagrams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1B962C9-BE53-4915-9C0C-B53DCD378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3F7F25C6-15AF-209B-7718-8B81D2A64F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085" y="1075384"/>
            <a:ext cx="5629268" cy="4700438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675323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6FFA3B-3604-DE8A-D687-F4ED13C2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333" y="505224"/>
            <a:ext cx="2807697" cy="306016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3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AFD059-B6BD-4157-98D1-548BEE55D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>
            <a:normAutofit/>
          </a:bodyPr>
          <a:lstStyle/>
          <a:p>
            <a:pPr algn="r"/>
            <a:r>
              <a:rPr lang="en-US" b="1" u="sng" dirty="0" err="1">
                <a:latin typeface="Rockwell Condensed"/>
              </a:rPr>
              <a:t>MAjor</a:t>
            </a:r>
            <a:r>
              <a:rPr lang="en-US" b="1" u="sng" dirty="0">
                <a:latin typeface="Rockwell Condensed"/>
              </a:rPr>
              <a:t> SQL examples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6979C4F-D903-49B5-874E-9E81198C6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02" y="1503110"/>
            <a:ext cx="6044470" cy="121186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2E87D-6A9A-40EC-B050-88BD96BEA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700" b="1" u="sng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/>
            </a:endParaRPr>
          </a:p>
          <a:p>
            <a:r>
              <a:rPr lang="en-US" sz="2800" b="1" dirty="0">
                <a:latin typeface="Times New Roman"/>
                <a:ea typeface="Calibri" panose="020F0502020204030204" pitchFamily="34" charset="0"/>
                <a:cs typeface="Times New Roman"/>
              </a:rPr>
              <a:t>Code execution of all shows that fan Scott McLean attended at the Xfinity Center.</a:t>
            </a:r>
            <a:endParaRPr lang="en-US" sz="28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/>
            </a:endParaRPr>
          </a:p>
          <a:p>
            <a:endParaRPr lang="en-US" sz="17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/>
            </a:endParaRPr>
          </a:p>
          <a:p>
            <a:endParaRPr lang="en-US" sz="17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8387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8B92-5DC1-FB80-D803-FCED9647F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6000" dirty="0"/>
              <a:t>Major SQL </a:t>
            </a:r>
            <a:r>
              <a:rPr lang="en-US" sz="6000" err="1"/>
              <a:t>EXamples</a:t>
            </a:r>
            <a:r>
              <a:rPr lang="en-US" sz="6000" dirty="0"/>
              <a:t> (cont.)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394C512-CB22-38B4-7C18-08AF2039D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098535"/>
            <a:ext cx="3732956" cy="39999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1" dirty="0">
                <a:latin typeface="Times New Roman"/>
                <a:cs typeface="Times New Roman"/>
              </a:rPr>
              <a:t>Code execution of all upcoming shows that  fan Sally Warner will be attending at the MGM Fenway and the alerts she receives.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7EBA177-EAB5-49E9-82C3-C94BFB94F4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76028" y="2215662"/>
            <a:ext cx="6152219" cy="3983970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5010F2-E461-40BE-9791-CF3271C37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1" y="2531416"/>
            <a:ext cx="3363159" cy="200597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30632A74-A58D-6B16-2426-13E7039D9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628" y="3366640"/>
            <a:ext cx="3041425" cy="34216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F39BFE6A-EA60-4154-B479-290A817E9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704" y="2531416"/>
            <a:ext cx="2017809" cy="14746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E57D8CC-1700-ADAB-BCFA-62E18D8306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543" y="3135974"/>
            <a:ext cx="1707103" cy="29020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4481CE9-A675-4EE3-A996-36A6AC45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4657220"/>
            <a:ext cx="1949492" cy="122490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text&#10;&#10;Description automatically generated">
            <a:extLst>
              <a:ext uri="{FF2B5EF4-FFF2-40B4-BE49-F238E27FC236}">
                <a16:creationId xmlns:a16="http://schemas.microsoft.com/office/drawing/2014/main" id="{9EF89AA2-1F74-26F5-3E2C-92852C67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8628" y="5162931"/>
            <a:ext cx="1594675" cy="20730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9FBF6E7-BE26-4950-BCD7-C59697443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75037" y="4657220"/>
            <a:ext cx="1285883" cy="1224903"/>
          </a:xfrm>
          <a:prstGeom prst="rect">
            <a:avLst/>
          </a:prstGeom>
          <a:blipFill dpi="0" rotWithShape="1"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223BE90-C222-4E24-B9BF-0DCC5A31CB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704" y="4127796"/>
            <a:ext cx="2017809" cy="17543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24F6704-E1FD-C181-ECEE-503C17BCFB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8543" y="4338263"/>
            <a:ext cx="1707103" cy="132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51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224C28B3-E902-49D1-98A0-582D277A0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3A6C14C-E755-4A02-821B-6EA2D4C9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6478287C-E119-4E9C-95B0-518478BD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A4A294F-6D36-425B-8632-27FD6A284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B3F9E774-F054-4892-8E69-C76B2C8545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BEF6A099-2A38-4C66-88FF-FDBCB564E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D0D98427-7B26-46E2-93FE-CB8CD38542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15A4233-F980-4EF6-B2C0-D7C63E75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DFBAFD-58F1-421A-9044-C0E4F0491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dirty="0">
                <a:solidFill>
                  <a:srgbClr val="FFFFFF"/>
                </a:solidFill>
              </a:rPr>
              <a:t>Major SQL Examples (Cont.)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3B7E3E62-AACE-4D18-93B3-B4C452E287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F8E6B783-8D73-AB33-C207-92F6472CB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35993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600" dirty="0">
                <a:solidFill>
                  <a:srgbClr val="FFFFFF"/>
                </a:solidFill>
              </a:rPr>
              <a:t>Adjust model in response to changing music landscape.</a:t>
            </a:r>
          </a:p>
          <a:p>
            <a:endParaRPr lang="en-US" sz="2600" dirty="0">
              <a:solidFill>
                <a:srgbClr val="FFFFFF"/>
              </a:solidFill>
            </a:endParaRPr>
          </a:p>
          <a:p>
            <a:r>
              <a:rPr lang="en-US" sz="2600" dirty="0">
                <a:solidFill>
                  <a:srgbClr val="FFFFFF"/>
                </a:solidFill>
              </a:rPr>
              <a:t>Ask questions that pertain to stakeholder goals.</a:t>
            </a:r>
          </a:p>
          <a:p>
            <a:endParaRPr lang="en-US" sz="1400">
              <a:solidFill>
                <a:srgbClr val="FFFFFF"/>
              </a:solidFill>
            </a:endParaRPr>
          </a:p>
        </p:txBody>
      </p:sp>
      <p:sp useBgFill="1">
        <p:nvSpPr>
          <p:cNvPr id="131" name="Rectangle 130">
            <a:extLst>
              <a:ext uri="{FF2B5EF4-FFF2-40B4-BE49-F238E27FC236}">
                <a16:creationId xmlns:a16="http://schemas.microsoft.com/office/drawing/2014/main" id="{421B5709-714B-4EA8-8C75-C105D9B4D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6090" y="642795"/>
            <a:ext cx="6272654" cy="5575126"/>
          </a:xfrm>
          <a:prstGeom prst="rect">
            <a:avLst/>
          </a:prstGeom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599200-F6FC-9714-E1A5-8F146D238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3189" y="2120849"/>
            <a:ext cx="6111364" cy="526948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07B060-B578-572E-3122-F48DABA52A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9448" y="3120821"/>
            <a:ext cx="6246557" cy="15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32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and performing on stage&#10;&#10;Description automatically generated">
            <a:extLst>
              <a:ext uri="{FF2B5EF4-FFF2-40B4-BE49-F238E27FC236}">
                <a16:creationId xmlns:a16="http://schemas.microsoft.com/office/drawing/2014/main" id="{B0AF8AAC-BD28-975D-6FD6-EED2728955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333" b="-1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5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A108D-FCFE-4253-A35A-6C91203AA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456" y="4162031"/>
            <a:ext cx="4543683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9786E-67B3-4DB1-85FB-2309624C0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17920" y="4170410"/>
            <a:ext cx="4699221" cy="1767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b="1" dirty="0">
                <a:solidFill>
                  <a:schemeClr val="tx1"/>
                </a:solidFill>
              </a:rPr>
              <a:t>N-Tier Data Structure Implementation</a:t>
            </a:r>
            <a:endParaRPr lang="en-US" sz="150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b="1" dirty="0">
                <a:solidFill>
                  <a:schemeClr val="tx1"/>
                </a:solidFill>
              </a:rPr>
              <a:t>Cloud Service Benefits (AWS or Google Cloud)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b="1" dirty="0">
                <a:solidFill>
                  <a:schemeClr val="tx1"/>
                </a:solidFill>
              </a:rPr>
              <a:t>Scalability and Performance Considerations</a:t>
            </a:r>
            <a:endParaRPr lang="en-US" sz="1500" dirty="0">
              <a:solidFill>
                <a:schemeClr val="tx1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500" b="1" dirty="0">
                <a:solidFill>
                  <a:schemeClr val="tx1"/>
                </a:solidFill>
              </a:rPr>
              <a:t>Structuring for Efficiency and Business Execution</a:t>
            </a:r>
            <a:endParaRPr lang="en-US" sz="1500" b="1" dirty="0">
              <a:solidFill>
                <a:schemeClr val="tx1"/>
              </a:solidFill>
              <a:effectLst/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endParaRPr lang="en-US" sz="150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187747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271</TotalTime>
  <Words>76</Words>
  <Application>Microsoft Office PowerPoint</Application>
  <PresentationFormat>Widescreen</PresentationFormat>
  <Paragraphs>24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Berlin</vt:lpstr>
      <vt:lpstr>Wood Type</vt:lpstr>
      <vt:lpstr>Final project on music platform bandsintown </vt:lpstr>
      <vt:lpstr>Overview Of The Challenge</vt:lpstr>
      <vt:lpstr>User Personna's of the Platform</vt:lpstr>
      <vt:lpstr>Business rules</vt:lpstr>
      <vt:lpstr>User Is The Centerpiece  One-Stop Experience  Table of 50 Rows</vt:lpstr>
      <vt:lpstr>MAjor SQL examples</vt:lpstr>
      <vt:lpstr>Major SQL EXamples (cont.)</vt:lpstr>
      <vt:lpstr>Major SQL Examples (Cont.)</vt:lpstr>
      <vt:lpstr>architecture</vt:lpstr>
      <vt:lpstr>RECOMMENDATIONS &amp; NEXT STEPS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Sean McLean</dc:creator>
  <cp:lastModifiedBy>Sean McLean</cp:lastModifiedBy>
  <cp:revision>613</cp:revision>
  <dcterms:created xsi:type="dcterms:W3CDTF">2021-12-14T05:58:37Z</dcterms:created>
  <dcterms:modified xsi:type="dcterms:W3CDTF">2024-02-19T16:19:25Z</dcterms:modified>
</cp:coreProperties>
</file>